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tags/tag5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17"/>
  </p:notesMasterIdLst>
  <p:handoutMasterIdLst>
    <p:handoutMasterId r:id="rId18"/>
  </p:handoutMasterIdLst>
  <p:sldIdLst>
    <p:sldId id="525" r:id="rId3"/>
    <p:sldId id="563" r:id="rId4"/>
    <p:sldId id="559" r:id="rId5"/>
    <p:sldId id="578" r:id="rId6"/>
    <p:sldId id="572" r:id="rId7"/>
    <p:sldId id="606" r:id="rId8"/>
    <p:sldId id="574" r:id="rId9"/>
    <p:sldId id="573" r:id="rId10"/>
    <p:sldId id="581" r:id="rId11"/>
    <p:sldId id="576" r:id="rId12"/>
    <p:sldId id="570" r:id="rId13"/>
    <p:sldId id="617" r:id="rId14"/>
    <p:sldId id="609" r:id="rId15"/>
    <p:sldId id="561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5079" autoAdjust="0"/>
  </p:normalViewPr>
  <p:slideViewPr>
    <p:cSldViewPr snapToGrid="0" showGuides="1">
      <p:cViewPr varScale="1">
        <p:scale>
          <a:sx n="95" d="100"/>
          <a:sy n="95" d="100"/>
        </p:scale>
        <p:origin x="728" y="72"/>
      </p:cViewPr>
      <p:guideLst>
        <p:guide orient="horz" pos="218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</a:rPr>
              <a:t>2024/12/24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模板来自于： 第一PPT https://www.1ppt.com/</a:t>
            </a:r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hf sldNum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notesSlide" Target="../notesSlides/notesSlide12.xml"/><Relationship Id="rId3" Type="http://schemas.openxmlformats.org/officeDocument/2006/relationships/tags" Target="../tags/tag40.xml"/><Relationship Id="rId21" Type="http://schemas.openxmlformats.org/officeDocument/2006/relationships/image" Target="../media/image15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image" Target="../media/image14.jpe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23" Type="http://schemas.openxmlformats.org/officeDocument/2006/relationships/image" Target="../media/image17.png"/><Relationship Id="rId10" Type="http://schemas.openxmlformats.org/officeDocument/2006/relationships/tags" Target="../tags/tag47.xml"/><Relationship Id="rId19" Type="http://schemas.openxmlformats.org/officeDocument/2006/relationships/image" Target="../media/image3.jpe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21" Type="http://schemas.openxmlformats.org/officeDocument/2006/relationships/notesSlide" Target="../notesSlides/notesSlide2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1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9.png"/><Relationship Id="rId5" Type="http://schemas.openxmlformats.org/officeDocument/2006/relationships/tags" Target="../tags/tag32.xml"/><Relationship Id="rId10" Type="http://schemas.openxmlformats.org/officeDocument/2006/relationships/image" Target="../media/image3.jpeg"/><Relationship Id="rId4" Type="http://schemas.openxmlformats.org/officeDocument/2006/relationships/tags" Target="../tags/tag31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94760" y="985818"/>
            <a:ext cx="86485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6000" cap="all" dirty="0">
                <a:solidFill>
                  <a:schemeClr val="bg1"/>
                </a:solidFill>
                <a:ea typeface="汉仪菱心体简" panose="02010609000101010101" charset="-122"/>
              </a:rPr>
              <a:t>基于大模型的</a:t>
            </a:r>
            <a:endParaRPr lang="en-US" altLang="zh-CN" sz="6000" cap="all" dirty="0">
              <a:solidFill>
                <a:schemeClr val="bg1"/>
              </a:solidFill>
              <a:ea typeface="汉仪菱心体简" panose="02010609000101010101" charset="-122"/>
            </a:endParaRPr>
          </a:p>
          <a:p>
            <a:pPr algn="ctr"/>
            <a:r>
              <a:rPr lang="zh-CN" altLang="zh-CN" sz="6000" cap="all" dirty="0">
                <a:solidFill>
                  <a:schemeClr val="bg1"/>
                </a:solidFill>
                <a:ea typeface="汉仪菱心体简" panose="02010609000101010101" charset="-122"/>
              </a:rPr>
              <a:t>前列腺癌症肿瘤分期预测</a:t>
            </a:r>
            <a:endParaRPr lang="zh-CN" altLang="en-US" sz="6000" cap="all" dirty="0">
              <a:solidFill>
                <a:schemeClr val="bg1"/>
              </a:solidFill>
              <a:ea typeface="汉仪菱心体简" panose="020106090001010101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243704" y="3996540"/>
            <a:ext cx="3723640" cy="6695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rgbClr val="5960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+mn-ea"/>
              </a:rPr>
              <a:t>指导教师：倪张凯</a:t>
            </a:r>
            <a:endParaRPr lang="en-US" altLang="zh-CN" sz="1500" dirty="0">
              <a:solidFill>
                <a:srgbClr val="59606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armonyOS Sans SC Medium" panose="00000500000000000000" charset="-122"/>
              <a:sym typeface="+mn-ea"/>
            </a:endParaRPr>
          </a:p>
          <a:p>
            <a:pPr algn="ctr"/>
            <a:r>
              <a:rPr lang="zh-CN" altLang="en-US" sz="1500" dirty="0">
                <a:solidFill>
                  <a:srgbClr val="5960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+mn-ea"/>
              </a:rPr>
              <a:t>答辩人：朱俊泽</a:t>
            </a:r>
            <a:endParaRPr lang="en-US" altLang="zh-CN" sz="1500" dirty="0">
              <a:solidFill>
                <a:srgbClr val="59606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armonyOS Sans SC Medium" panose="00000500000000000000" charset="-122"/>
              <a:sym typeface="+mn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16605" y="2958465"/>
            <a:ext cx="411480" cy="411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04385" y="2958465"/>
            <a:ext cx="411480" cy="411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899785" y="2958465"/>
            <a:ext cx="411480" cy="411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195185" y="2958465"/>
            <a:ext cx="411480" cy="411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475345" y="2958465"/>
            <a:ext cx="411480" cy="411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302952" y="2976656"/>
            <a:ext cx="5605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cap="all" dirty="0">
                <a:solidFill>
                  <a:srgbClr val="5960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创新与创业</a:t>
            </a:r>
            <a:endParaRPr lang="zh-CN" altLang="en-US" sz="2000" cap="all" dirty="0">
              <a:solidFill>
                <a:srgbClr val="596067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稻壳夜秋https://www.docer.com/works?userid=555357443"/>
          <p:cNvSpPr txBox="1"/>
          <p:nvPr/>
        </p:nvSpPr>
        <p:spPr>
          <a:xfrm>
            <a:off x="4091623" y="3518535"/>
            <a:ext cx="4008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defRPr>
            </a:lvl1pPr>
          </a:lstStyle>
          <a:p>
            <a:r>
              <a:rPr lang="zh-CN" altLang="en-US" dirty="0">
                <a:sym typeface="+mn-ea"/>
              </a:rPr>
              <a:t>项目进度安排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43220" y="1985010"/>
            <a:ext cx="1422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8" name="椭圆 27"/>
          <p:cNvSpPr/>
          <p:nvPr/>
        </p:nvSpPr>
        <p:spPr>
          <a:xfrm>
            <a:off x="5476875" y="1963420"/>
            <a:ext cx="1330960" cy="1330960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4440" y="4406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defRPr>
            </a:lvl1pPr>
          </a:lstStyle>
          <a:p>
            <a:r>
              <a:rPr lang="zh-CN" altLang="en-US" dirty="0"/>
              <a:t>项目进度安排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8800" y="351155"/>
            <a:ext cx="283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4</a:t>
            </a:r>
          </a:p>
        </p:txBody>
      </p:sp>
      <p:sp>
        <p:nvSpPr>
          <p:cNvPr id="28" name="椭圆 27"/>
          <p:cNvSpPr/>
          <p:nvPr/>
        </p:nvSpPr>
        <p:spPr>
          <a:xfrm>
            <a:off x="516890" y="422275"/>
            <a:ext cx="639445" cy="639445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651885" y="640080"/>
            <a:ext cx="7915275" cy="0"/>
          </a:xfrm>
          <a:prstGeom prst="line">
            <a:avLst/>
          </a:prstGeom>
          <a:ln w="12700" cmpd="sng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1567160" y="550545"/>
            <a:ext cx="178435" cy="178435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0600" y="2034540"/>
            <a:ext cx="40252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各阶段任务</a:t>
            </a:r>
          </a:p>
        </p:txBody>
      </p:sp>
      <p:sp>
        <p:nvSpPr>
          <p:cNvPr id="8206" name="TextBox 11"/>
          <p:cNvSpPr/>
          <p:nvPr/>
        </p:nvSpPr>
        <p:spPr>
          <a:xfrm>
            <a:off x="978535" y="2399030"/>
            <a:ext cx="815530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第一阶段：（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2024.12-2025.2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）  阅读论文，研究现有方法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第二阶段：（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2025.2-2025.5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）   前处理训练，数据集收集，模型复现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第三阶段：（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2025.5-2025.9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）   模型搭建，算法设计，微调模型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第四阶段：（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2025.9-2025.12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）  应用平台开发，落地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6355" y="0"/>
            <a:ext cx="12192000" cy="6858000"/>
          </a:xfrm>
          <a:prstGeom prst="rect">
            <a:avLst/>
          </a:prstGeom>
        </p:spPr>
      </p:pic>
      <p:sp>
        <p:nvSpPr>
          <p:cNvPr id="32" name="稻壳夜秋https://www.docer.com/works?userid=555357443"/>
          <p:cNvSpPr txBox="1"/>
          <p:nvPr/>
        </p:nvSpPr>
        <p:spPr>
          <a:xfrm>
            <a:off x="4045268" y="1631950"/>
            <a:ext cx="4008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defRPr>
            </a:lvl1pPr>
          </a:lstStyle>
          <a:p>
            <a:r>
              <a:rPr lang="zh-CN" altLang="en-US" dirty="0">
                <a:sym typeface="+mn-ea"/>
              </a:rPr>
              <a:t>项目分工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30520" y="85725"/>
            <a:ext cx="1422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28" name="椭圆 27"/>
          <p:cNvSpPr/>
          <p:nvPr/>
        </p:nvSpPr>
        <p:spPr>
          <a:xfrm>
            <a:off x="5430520" y="76835"/>
            <a:ext cx="1330960" cy="1330960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60" y="2976880"/>
            <a:ext cx="1704975" cy="2480945"/>
          </a:xfrm>
          <a:prstGeom prst="rect">
            <a:avLst/>
          </a:prstGeom>
        </p:spPr>
      </p:pic>
      <p:grpSp>
        <p:nvGrpSpPr>
          <p:cNvPr id="19532" name="Group 76"/>
          <p:cNvGrpSpPr/>
          <p:nvPr/>
        </p:nvGrpSpPr>
        <p:grpSpPr bwMode="auto">
          <a:xfrm>
            <a:off x="10678073" y="2320842"/>
            <a:ext cx="284162" cy="282575"/>
            <a:chOff x="1245" y="2094"/>
            <a:chExt cx="179" cy="178"/>
          </a:xfrm>
          <a:solidFill>
            <a:schemeClr val="accent1"/>
          </a:solidFill>
        </p:grpSpPr>
        <p:sp>
          <p:nvSpPr>
            <p:cNvPr id="19517" name="Oval 61"/>
            <p:cNvSpPr>
              <a:spLocks noChangeArrowheads="1"/>
            </p:cNvSpPr>
            <p:nvPr/>
          </p:nvSpPr>
          <p:spPr bwMode="auto">
            <a:xfrm>
              <a:off x="1245" y="2094"/>
              <a:ext cx="179" cy="1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8" name="Freeform 62"/>
            <p:cNvSpPr/>
            <p:nvPr/>
          </p:nvSpPr>
          <p:spPr bwMode="auto">
            <a:xfrm>
              <a:off x="1283" y="2149"/>
              <a:ext cx="104" cy="67"/>
            </a:xfrm>
            <a:custGeom>
              <a:avLst/>
              <a:gdLst>
                <a:gd name="T0" fmla="*/ 0 w 104"/>
                <a:gd name="T1" fmla="*/ 29 h 67"/>
                <a:gd name="T2" fmla="*/ 42 w 104"/>
                <a:gd name="T3" fmla="*/ 67 h 67"/>
                <a:gd name="T4" fmla="*/ 104 w 104"/>
                <a:gd name="T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67">
                  <a:moveTo>
                    <a:pt x="0" y="29"/>
                  </a:moveTo>
                  <a:lnTo>
                    <a:pt x="42" y="67"/>
                  </a:lnTo>
                  <a:lnTo>
                    <a:pt x="104" y="0"/>
                  </a:lnTo>
                </a:path>
              </a:pathLst>
            </a:custGeom>
            <a:grpFill/>
            <a:ln w="33338" cap="rnd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437755" y="2267585"/>
            <a:ext cx="224917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项目成员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217371" y="2657971"/>
            <a:ext cx="59649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7313930" y="2996565"/>
            <a:ext cx="1803400" cy="2461895"/>
          </a:xfrm>
          <a:prstGeom prst="rect">
            <a:avLst/>
          </a:prstGeom>
        </p:spPr>
      </p:pic>
      <p:grpSp>
        <p:nvGrpSpPr>
          <p:cNvPr id="7" name="Group 76"/>
          <p:cNvGrpSpPr/>
          <p:nvPr/>
        </p:nvGrpSpPr>
        <p:grpSpPr bwMode="auto">
          <a:xfrm>
            <a:off x="3527973" y="2330367"/>
            <a:ext cx="284162" cy="282575"/>
            <a:chOff x="1245" y="2094"/>
            <a:chExt cx="179" cy="178"/>
          </a:xfrm>
          <a:solidFill>
            <a:schemeClr val="accent1"/>
          </a:solidFill>
        </p:grpSpPr>
        <p:sp>
          <p:nvSpPr>
            <p:cNvPr id="8" name="Oval 61"/>
            <p:cNvSpPr>
              <a:spLocks noChangeArrowheads="1"/>
            </p:cNvSpPr>
            <p:nvPr/>
          </p:nvSpPr>
          <p:spPr bwMode="auto">
            <a:xfrm>
              <a:off x="1245" y="2094"/>
              <a:ext cx="179" cy="1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62"/>
            <p:cNvSpPr/>
            <p:nvPr/>
          </p:nvSpPr>
          <p:spPr bwMode="auto">
            <a:xfrm>
              <a:off x="1283" y="2149"/>
              <a:ext cx="104" cy="67"/>
            </a:xfrm>
            <a:custGeom>
              <a:avLst/>
              <a:gdLst>
                <a:gd name="T0" fmla="*/ 0 w 104"/>
                <a:gd name="T1" fmla="*/ 29 h 67"/>
                <a:gd name="T2" fmla="*/ 42 w 104"/>
                <a:gd name="T3" fmla="*/ 67 h 67"/>
                <a:gd name="T4" fmla="*/ 104 w 104"/>
                <a:gd name="T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67">
                  <a:moveTo>
                    <a:pt x="0" y="29"/>
                  </a:moveTo>
                  <a:lnTo>
                    <a:pt x="42" y="67"/>
                  </a:lnTo>
                  <a:lnTo>
                    <a:pt x="104" y="0"/>
                  </a:lnTo>
                </a:path>
              </a:pathLst>
            </a:custGeom>
            <a:grpFill/>
            <a:ln w="33338" cap="rnd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680210" y="2277110"/>
            <a:ext cx="224917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项目负责人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806026" y="2666861"/>
            <a:ext cx="3194685" cy="127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473835" y="2952750"/>
            <a:ext cx="1859280" cy="248031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473835" y="5846445"/>
            <a:ext cx="1936115" cy="261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计算机科学与技术学院</a:t>
            </a: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5101590" y="5871210"/>
            <a:ext cx="1936115" cy="261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计算机科学与技术学院</a:t>
            </a: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7232015" y="5846445"/>
            <a:ext cx="1936115" cy="261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计算机科学与技术学院</a:t>
            </a: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1680210" y="6214745"/>
            <a:ext cx="1729740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核心算法设计</a:t>
            </a:r>
            <a:endParaRPr lang="en-US" altLang="zh-CN" sz="1400" spc="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/>
            <a:r>
              <a:rPr lang="en-US" altLang="zh-CN" sz="1400" b="1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模型设计</a:t>
            </a: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5123180" y="6214745"/>
            <a:ext cx="1729740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网页前端开发</a:t>
            </a:r>
            <a:endParaRPr lang="zh-CN" altLang="en-US" sz="1400" b="1" spc="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/>
            <a:r>
              <a:rPr lang="en-US" altLang="zh-CN" sz="1400" b="1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后端链接设计</a:t>
            </a: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7290435" y="6214745"/>
            <a:ext cx="1729740" cy="3067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模型安全设计</a:t>
            </a: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1780060" y="5495796"/>
            <a:ext cx="1245840" cy="3371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朱俊泽</a:t>
            </a:r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5430675" y="5495796"/>
            <a:ext cx="1245840" cy="3371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王雪宸</a:t>
            </a: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7576340" y="5509131"/>
            <a:ext cx="1245840" cy="3371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季节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57690" y="2976880"/>
            <a:ext cx="1724025" cy="248158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9722005" y="5509131"/>
            <a:ext cx="1245840" cy="3371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高晗博</a:t>
            </a:r>
          </a:p>
        </p:txBody>
      </p:sp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9362440" y="5831840"/>
            <a:ext cx="1936115" cy="261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计算机科学与技术学院</a:t>
            </a:r>
          </a:p>
        </p:txBody>
      </p:sp>
      <p:sp>
        <p:nvSpPr>
          <p:cNvPr id="27" name="文本框 26"/>
          <p:cNvSpPr txBox="1"/>
          <p:nvPr>
            <p:custDataLst>
              <p:tags r:id="rId16"/>
            </p:custDataLst>
          </p:nvPr>
        </p:nvSpPr>
        <p:spPr>
          <a:xfrm>
            <a:off x="9457690" y="6214745"/>
            <a:ext cx="1729740" cy="3067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前端设计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355" y="0"/>
            <a:ext cx="12192000" cy="6858000"/>
          </a:xfrm>
          <a:prstGeom prst="rect">
            <a:avLst/>
          </a:prstGeom>
        </p:spPr>
      </p:pic>
      <p:sp>
        <p:nvSpPr>
          <p:cNvPr id="32" name="稻壳夜秋https://www.docer.com/works?userid=555357443"/>
          <p:cNvSpPr txBox="1"/>
          <p:nvPr/>
        </p:nvSpPr>
        <p:spPr>
          <a:xfrm>
            <a:off x="4045268" y="1631950"/>
            <a:ext cx="4008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defRPr>
            </a:lvl1pPr>
          </a:lstStyle>
          <a:p>
            <a:r>
              <a:rPr lang="zh-CN" altLang="en-US" dirty="0">
                <a:sym typeface="+mn-ea"/>
              </a:rPr>
              <a:t>文献引用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30520" y="85725"/>
            <a:ext cx="1422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</a:p>
        </p:txBody>
      </p:sp>
      <p:sp>
        <p:nvSpPr>
          <p:cNvPr id="28" name="椭圆 27"/>
          <p:cNvSpPr/>
          <p:nvPr/>
        </p:nvSpPr>
        <p:spPr>
          <a:xfrm>
            <a:off x="5430520" y="76835"/>
            <a:ext cx="1330960" cy="1330960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605" y="2169795"/>
            <a:ext cx="11923395" cy="172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 defTabSz="266700" eaLnBrk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/>
                <a:ea typeface="仿宋_GB2312"/>
              </a:rPr>
              <a:t>[1] Sung H, Ferlay J, Siegel R L, et al. Global cancer statistics 2020: GLOBOCAN estimates of incidence and mortality worldwide for 36 cancers in 185 countries[J]. CA: a cancer journal for clinicians, 2021, 71(3): 209-249.</a:t>
            </a:r>
          </a:p>
          <a:p>
            <a:pPr marL="266700" indent="-266700" algn="just" defTabSz="266700" eaLnBrk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/>
                <a:ea typeface="仿宋_GB2312"/>
              </a:rPr>
              <a:t>[2]H. Liu, J. Y. Liu, S. D. Hou, T. Tao, and J. G. Han. Perception consistency            ultrasound image super-resolution via self-supervised CycleGAN. Neural Computing and Applications, pages 1–11, 2021.</a:t>
            </a:r>
          </a:p>
          <a:p>
            <a:pPr marL="266700" indent="-266700" algn="just" defTabSz="266700" eaLnBrk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/>
                <a:ea typeface="仿宋_GB2312"/>
              </a:rPr>
              <a:t>[3]Feng Y, Atabansi C C, Nie J, et al. Multi-stage fully convolutional network for precise prostate segmentation in ultrasound images[J]. Biocybernetics and Biomedical Engineering, 2023, 43(3): 586-602.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23603" y="1735455"/>
            <a:ext cx="53447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cap="all" dirty="0">
                <a:solidFill>
                  <a:schemeClr val="bg1"/>
                </a:solidFill>
                <a:uFillTx/>
                <a:latin typeface="汉仪菱心体简" panose="02010609000101010101" charset="-122"/>
                <a:ea typeface="汉仪菱心体简" panose="02010609000101010101" charset="-122"/>
              </a:rPr>
              <a:t>感</a:t>
            </a:r>
            <a:r>
              <a:rPr lang="zh-CN" altLang="en-US" sz="8000" cap="all" dirty="0">
                <a:solidFill>
                  <a:schemeClr val="accent4">
                    <a:lumMod val="20000"/>
                    <a:lumOff val="80000"/>
                  </a:schemeClr>
                </a:solidFill>
                <a:uFillTx/>
                <a:latin typeface="汉仪菱心体简" panose="02010609000101010101" charset="-122"/>
                <a:ea typeface="汉仪菱心体简" panose="02010609000101010101" charset="-122"/>
              </a:rPr>
              <a:t>谢</a:t>
            </a:r>
            <a:r>
              <a:rPr lang="zh-CN" altLang="en-US" sz="8000" cap="all" dirty="0">
                <a:solidFill>
                  <a:schemeClr val="bg1"/>
                </a:solidFill>
                <a:uFillTx/>
                <a:latin typeface="汉仪菱心体简" panose="02010609000101010101" charset="-122"/>
                <a:ea typeface="汉仪菱心体简" panose="02010609000101010101" charset="-122"/>
              </a:rPr>
              <a:t>观看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144135" y="4505325"/>
            <a:ext cx="1903730" cy="2565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rgbClr val="5960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+mn-ea"/>
              </a:rPr>
              <a:t>汇报人</a:t>
            </a:r>
            <a:r>
              <a:rPr lang="en-US" altLang="zh-CN" sz="1500" dirty="0">
                <a:solidFill>
                  <a:srgbClr val="5960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+mn-ea"/>
              </a:rPr>
              <a:t>:</a:t>
            </a:r>
            <a:r>
              <a:rPr lang="zh-CN" altLang="en-US" sz="1500" dirty="0">
                <a:solidFill>
                  <a:srgbClr val="5960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+mn-ea"/>
              </a:rPr>
              <a:t>朱俊泽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w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4960" y="56197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800" dirty="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rPr>
              <a:t>目</a:t>
            </a:r>
            <a:r>
              <a:rPr lang="zh-CN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rPr>
              <a:t>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10200" y="1417320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CONTENTS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200275" y="2133600"/>
            <a:ext cx="7915275" cy="0"/>
          </a:xfrm>
          <a:prstGeom prst="line">
            <a:avLst/>
          </a:prstGeom>
          <a:ln w="12700" cmpd="sng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267075" y="253047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研究目的与内容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2563495" y="2482850"/>
            <a:ext cx="283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1</a:t>
            </a:r>
          </a:p>
        </p:txBody>
      </p:sp>
      <p:sp>
        <p:nvSpPr>
          <p:cNvPr id="28" name="椭圆 27"/>
          <p:cNvSpPr/>
          <p:nvPr>
            <p:custDataLst>
              <p:tags r:id="rId4"/>
            </p:custDataLst>
          </p:nvPr>
        </p:nvSpPr>
        <p:spPr>
          <a:xfrm>
            <a:off x="2507615" y="2553970"/>
            <a:ext cx="639445" cy="639445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5"/>
            </p:custDataLst>
          </p:nvPr>
        </p:nvSpPr>
        <p:spPr>
          <a:xfrm>
            <a:off x="7318375" y="253047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研究现状与发展动态</a:t>
            </a:r>
          </a:p>
        </p:txBody>
      </p:sp>
      <p:sp>
        <p:nvSpPr>
          <p:cNvPr id="40" name="文本框 39"/>
          <p:cNvSpPr txBox="1"/>
          <p:nvPr>
            <p:custDataLst>
              <p:tags r:id="rId6"/>
            </p:custDataLst>
          </p:nvPr>
        </p:nvSpPr>
        <p:spPr>
          <a:xfrm>
            <a:off x="6614795" y="2482850"/>
            <a:ext cx="283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2</a:t>
            </a:r>
          </a:p>
        </p:txBody>
      </p:sp>
      <p:sp>
        <p:nvSpPr>
          <p:cNvPr id="41" name="椭圆 40"/>
          <p:cNvSpPr/>
          <p:nvPr>
            <p:custDataLst>
              <p:tags r:id="rId7"/>
            </p:custDataLst>
          </p:nvPr>
        </p:nvSpPr>
        <p:spPr>
          <a:xfrm>
            <a:off x="6558915" y="2553970"/>
            <a:ext cx="639445" cy="639445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8"/>
            </p:custDataLst>
          </p:nvPr>
        </p:nvSpPr>
        <p:spPr>
          <a:xfrm>
            <a:off x="3267075" y="391477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技术路线与创新</a:t>
            </a:r>
          </a:p>
        </p:txBody>
      </p:sp>
      <p:sp>
        <p:nvSpPr>
          <p:cNvPr id="45" name="文本框 44"/>
          <p:cNvSpPr txBox="1"/>
          <p:nvPr>
            <p:custDataLst>
              <p:tags r:id="rId9"/>
            </p:custDataLst>
          </p:nvPr>
        </p:nvSpPr>
        <p:spPr>
          <a:xfrm>
            <a:off x="2563495" y="3867150"/>
            <a:ext cx="283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3</a:t>
            </a:r>
          </a:p>
        </p:txBody>
      </p:sp>
      <p:sp>
        <p:nvSpPr>
          <p:cNvPr id="46" name="椭圆 45"/>
          <p:cNvSpPr/>
          <p:nvPr>
            <p:custDataLst>
              <p:tags r:id="rId10"/>
            </p:custDataLst>
          </p:nvPr>
        </p:nvSpPr>
        <p:spPr>
          <a:xfrm>
            <a:off x="2507615" y="3938270"/>
            <a:ext cx="639445" cy="639445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11"/>
            </p:custDataLst>
          </p:nvPr>
        </p:nvSpPr>
        <p:spPr>
          <a:xfrm>
            <a:off x="7318375" y="39147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项目进度安排</a:t>
            </a:r>
          </a:p>
        </p:txBody>
      </p:sp>
      <p:sp>
        <p:nvSpPr>
          <p:cNvPr id="50" name="文本框 49"/>
          <p:cNvSpPr txBox="1"/>
          <p:nvPr>
            <p:custDataLst>
              <p:tags r:id="rId12"/>
            </p:custDataLst>
          </p:nvPr>
        </p:nvSpPr>
        <p:spPr>
          <a:xfrm>
            <a:off x="6614795" y="3867150"/>
            <a:ext cx="283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4</a:t>
            </a:r>
          </a:p>
        </p:txBody>
      </p:sp>
      <p:sp>
        <p:nvSpPr>
          <p:cNvPr id="51" name="椭圆 50"/>
          <p:cNvSpPr/>
          <p:nvPr>
            <p:custDataLst>
              <p:tags r:id="rId13"/>
            </p:custDataLst>
          </p:nvPr>
        </p:nvSpPr>
        <p:spPr>
          <a:xfrm>
            <a:off x="6558915" y="3938270"/>
            <a:ext cx="639445" cy="639445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2200349" y="6208993"/>
            <a:ext cx="7915275" cy="0"/>
          </a:xfrm>
          <a:prstGeom prst="line">
            <a:avLst/>
          </a:prstGeom>
          <a:ln w="12700" cmpd="sng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1"/>
          <p:cNvSpPr/>
          <p:nvPr/>
        </p:nvSpPr>
        <p:spPr>
          <a:xfrm>
            <a:off x="2343150" y="5811520"/>
            <a:ext cx="7468235" cy="29597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36C09"/>
              </a:buClr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一旦科学插上幻想的翅膀，它就能赢得胜利。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——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法拉第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armonyOS Sans SC Medium" panose="00000500000000000000" charset="-122"/>
              <a:sym typeface="HarmonyOS Sans SC Medium" panose="00000500000000000000" charset="-122"/>
            </a:endParaRPr>
          </a:p>
        </p:txBody>
      </p:sp>
      <p:sp>
        <p:nvSpPr>
          <p:cNvPr id="2" name="椭圆 1"/>
          <p:cNvSpPr/>
          <p:nvPr>
            <p:custDataLst>
              <p:tags r:id="rId14"/>
            </p:custDataLst>
          </p:nvPr>
        </p:nvSpPr>
        <p:spPr>
          <a:xfrm>
            <a:off x="2497071" y="5021494"/>
            <a:ext cx="627652" cy="62765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15"/>
            </p:custDataLst>
          </p:nvPr>
        </p:nvSpPr>
        <p:spPr>
          <a:xfrm>
            <a:off x="2545834" y="4971554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6"/>
            </p:custDataLst>
          </p:nvPr>
        </p:nvSpPr>
        <p:spPr>
          <a:xfrm>
            <a:off x="3267035" y="5053207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项目分工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17"/>
            </p:custDataLst>
          </p:nvPr>
        </p:nvSpPr>
        <p:spPr>
          <a:xfrm>
            <a:off x="6548371" y="4989744"/>
            <a:ext cx="627652" cy="62765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8"/>
            </p:custDataLst>
          </p:nvPr>
        </p:nvSpPr>
        <p:spPr>
          <a:xfrm>
            <a:off x="6597134" y="4939804"/>
            <a:ext cx="5105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9"/>
            </p:custDataLst>
          </p:nvPr>
        </p:nvSpPr>
        <p:spPr>
          <a:xfrm>
            <a:off x="7318335" y="50214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文献引用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稻壳夜秋https://www.docer.com/works?userid=555357443"/>
          <p:cNvSpPr txBox="1"/>
          <p:nvPr/>
        </p:nvSpPr>
        <p:spPr>
          <a:xfrm>
            <a:off x="4091623" y="3518535"/>
            <a:ext cx="4008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  <a:sym typeface="+mn-ea"/>
              </a:rPr>
              <a:t>研究目的与内容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85130" y="1985010"/>
            <a:ext cx="1422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84500" y="4467860"/>
            <a:ext cx="6387465" cy="284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问号是开启任何一门科学的钥匙。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——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巴甫洛夫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armonyOS Sans SC Medium" panose="00000500000000000000" charset="-122"/>
              <a:sym typeface="HarmonyOS Sans SC Medium" panose="00000500000000000000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476875" y="1963420"/>
            <a:ext cx="1330960" cy="1330960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4440" y="4406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rPr>
              <a:t>研究目的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2770" y="351155"/>
            <a:ext cx="283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1</a:t>
            </a:r>
          </a:p>
        </p:txBody>
      </p:sp>
      <p:sp>
        <p:nvSpPr>
          <p:cNvPr id="28" name="椭圆 27"/>
          <p:cNvSpPr/>
          <p:nvPr/>
        </p:nvSpPr>
        <p:spPr>
          <a:xfrm>
            <a:off x="516890" y="422275"/>
            <a:ext cx="639445" cy="639445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651885" y="640080"/>
            <a:ext cx="7915275" cy="0"/>
          </a:xfrm>
          <a:prstGeom prst="line">
            <a:avLst/>
          </a:prstGeom>
          <a:ln w="12700" cmpd="sng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1567160" y="550545"/>
            <a:ext cx="178435" cy="178435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06" name="TextBox 11"/>
          <p:cNvSpPr/>
          <p:nvPr/>
        </p:nvSpPr>
        <p:spPr>
          <a:xfrm>
            <a:off x="855980" y="3267710"/>
            <a:ext cx="665035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研究目的：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前列腺癌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是全球男性中第二常见的癌症类型，也是导致癌症相关死亡的主要原因之一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[1]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而检测前列腺癌症使用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CT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则成本较高，使用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超声影像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则过于依赖专业医生的评估内容</a:t>
            </a:r>
            <a:r>
              <a:rPr lang="en-US" altLang="zh-CN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[2]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本项目研究目的就是通过深度学习的方法，结合大模型的丰富基础知识实现前列腺癌症分期诊断。</a:t>
            </a:r>
          </a:p>
        </p:txBody>
      </p:sp>
      <p:pic>
        <p:nvPicPr>
          <p:cNvPr id="6" name="图片 5" descr="PB039000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45" y="3545840"/>
            <a:ext cx="3193415" cy="319341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6"/>
          <a:stretch>
            <a:fillRect/>
          </a:stretch>
        </p:blipFill>
        <p:spPr>
          <a:xfrm>
            <a:off x="6823710" y="840740"/>
            <a:ext cx="4514850" cy="2705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稻壳夜秋https://www.docer.com/works?userid=555357443"/>
          <p:cNvSpPr txBox="1"/>
          <p:nvPr/>
        </p:nvSpPr>
        <p:spPr>
          <a:xfrm>
            <a:off x="4091623" y="3518535"/>
            <a:ext cx="4449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defRPr>
            </a:lvl1pPr>
          </a:lstStyle>
          <a:p>
            <a:r>
              <a:rPr lang="zh-CN" altLang="en-US" dirty="0">
                <a:sym typeface="+mn-ea"/>
              </a:rPr>
              <a:t>研究现状与发展动态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85130" y="1985010"/>
            <a:ext cx="1422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84500" y="4467860"/>
            <a:ext cx="6387465" cy="284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没有想像力的灵魂，就像没有望远镜的天文台。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——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爱因斯坦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armonyOS Sans SC Medium" panose="00000500000000000000" charset="-122"/>
              <a:sym typeface="HarmonyOS Sans SC Medium" panose="00000500000000000000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476875" y="1963420"/>
            <a:ext cx="1330960" cy="1330960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4440" y="440690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defRPr>
            </a:lvl1pPr>
          </a:lstStyle>
          <a:p>
            <a:r>
              <a:rPr lang="zh-CN" altLang="en-US" dirty="0"/>
              <a:t>国、内外研究现状和发展动态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8800" y="351155"/>
            <a:ext cx="283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2</a:t>
            </a:r>
          </a:p>
        </p:txBody>
      </p:sp>
      <p:sp>
        <p:nvSpPr>
          <p:cNvPr id="28" name="椭圆 27"/>
          <p:cNvSpPr/>
          <p:nvPr/>
        </p:nvSpPr>
        <p:spPr>
          <a:xfrm>
            <a:off x="516890" y="422275"/>
            <a:ext cx="639445" cy="639445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651885" y="640080"/>
            <a:ext cx="7915275" cy="0"/>
          </a:xfrm>
          <a:prstGeom prst="line">
            <a:avLst/>
          </a:prstGeom>
          <a:ln w="12700" cmpd="sng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1567160" y="550545"/>
            <a:ext cx="178435" cy="178435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8275" y="1202690"/>
            <a:ext cx="4025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深度学习技术的普及</a:t>
            </a:r>
          </a:p>
        </p:txBody>
      </p:sp>
      <p:sp>
        <p:nvSpPr>
          <p:cNvPr id="8206" name="TextBox 11"/>
          <p:cNvSpPr/>
          <p:nvPr/>
        </p:nvSpPr>
        <p:spPr>
          <a:xfrm>
            <a:off x="156210" y="1567180"/>
            <a:ext cx="4895850" cy="1522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随着深度学习技术的普及，很多的病情诊断也都渐渐有融合深度学习的方法进行自动诊断检测。问题是大多数基于深度学习的方法依赖医生提供的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精标签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，细到每一帧的分割。这样对医生提供的数据要求极高</a:t>
            </a:r>
            <a:r>
              <a:rPr lang="en-US" altLang="zh-CN" sz="14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[3]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。</a:t>
            </a:r>
            <a:endParaRPr lang="zh-CN" altLang="en-US" sz="1400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armonyOS Sans SC Medium" panose="00000500000000000000" charset="-122"/>
              <a:sym typeface="HarmonyOS Sans SC Medium" panose="0000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8275" y="3302635"/>
            <a:ext cx="4025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对话大模型</a:t>
            </a:r>
          </a:p>
        </p:txBody>
      </p:sp>
      <p:sp>
        <p:nvSpPr>
          <p:cNvPr id="9" name="TextBox 11"/>
          <p:cNvSpPr/>
          <p:nvPr/>
        </p:nvSpPr>
        <p:spPr>
          <a:xfrm>
            <a:off x="86360" y="3594735"/>
            <a:ext cx="496570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目前结合深度学习的医工交叉方向越来越希望结合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对话大模型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的能力给医护人员提出诊断建议，或者是展示推理的推理链，让诊断更有逻辑性。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415" y="1202690"/>
            <a:ext cx="1709420" cy="20142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765" y="1221740"/>
            <a:ext cx="4989830" cy="18675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rcRect r="4805" b="6752"/>
          <a:stretch>
            <a:fillRect/>
          </a:stretch>
        </p:blipFill>
        <p:spPr>
          <a:xfrm>
            <a:off x="5121910" y="3473450"/>
            <a:ext cx="1484630" cy="1525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稻壳夜秋https://www.docer.com/works?userid=555357443"/>
          <p:cNvSpPr txBox="1"/>
          <p:nvPr/>
        </p:nvSpPr>
        <p:spPr>
          <a:xfrm>
            <a:off x="4091623" y="3518535"/>
            <a:ext cx="4008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defRPr>
            </a:lvl1pPr>
          </a:lstStyle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技术路线与创新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85130" y="1985010"/>
            <a:ext cx="1422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84500" y="4467860"/>
            <a:ext cx="6387465" cy="284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 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科学的界限就像地平线一样：你越接近它，它挪得越远。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——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布莱希特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armonyOS Sans SC Medium" panose="00000500000000000000" charset="-122"/>
              <a:sym typeface="HarmonyOS Sans SC Medium" panose="00000500000000000000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476875" y="1963420"/>
            <a:ext cx="1330960" cy="1330960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4440" y="4406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defRPr>
            </a:lvl1pPr>
          </a:lstStyle>
          <a:p>
            <a:r>
              <a:rPr lang="zh-CN" altLang="en-US" dirty="0"/>
              <a:t>创新点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2770" y="351155"/>
            <a:ext cx="283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3</a:t>
            </a:r>
          </a:p>
        </p:txBody>
      </p:sp>
      <p:sp>
        <p:nvSpPr>
          <p:cNvPr id="28" name="椭圆 27"/>
          <p:cNvSpPr/>
          <p:nvPr/>
        </p:nvSpPr>
        <p:spPr>
          <a:xfrm>
            <a:off x="516890" y="422275"/>
            <a:ext cx="639445" cy="639445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651885" y="640080"/>
            <a:ext cx="7915275" cy="0"/>
          </a:xfrm>
          <a:prstGeom prst="line">
            <a:avLst/>
          </a:prstGeom>
          <a:ln w="12700" cmpd="sng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1567160" y="550545"/>
            <a:ext cx="178435" cy="178435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06" name="TextBox 11"/>
          <p:cNvSpPr/>
          <p:nvPr/>
        </p:nvSpPr>
        <p:spPr>
          <a:xfrm>
            <a:off x="275590" y="2884170"/>
            <a:ext cx="582549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本研究项目致力于设计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前处理模块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，解决数据视频长短不一，标注标签过粗的问题。降低阳性数据中与病灶无关部分对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图像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文本预训练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模型的影响。此外，本项目希望设计一个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后处理模块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，结合基础的医疗大模型为诊断流程提出诊断建议。为基础医护人员提供建议帮助其正确诊断。最后我们希望把模型训练部署在应用平台上，根据使用和实时反馈、后续走访等方式不断优化模型，并且实现落地。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273932" y="2267413"/>
            <a:ext cx="1210589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+mn-ea"/>
              </a:rPr>
              <a:t>前处理模块</a:t>
            </a: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1595707" y="1296672"/>
            <a:ext cx="691515" cy="6915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960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A</a:t>
            </a: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3078308" y="1306928"/>
            <a:ext cx="691515" cy="6915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960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B</a:t>
            </a: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4428806" y="1312904"/>
            <a:ext cx="691515" cy="6915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9606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C</a:t>
            </a: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2818770" y="2267413"/>
            <a:ext cx="1210589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+mn-ea"/>
              </a:rPr>
              <a:t>后处理模块</a:t>
            </a: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4147361" y="2267413"/>
            <a:ext cx="1415773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+mn-ea"/>
              </a:rPr>
              <a:t>应用平台落地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2148" y="775589"/>
            <a:ext cx="5591810" cy="1078230"/>
          </a:xfrm>
          <a:prstGeom prst="rect">
            <a:avLst/>
          </a:prstGeom>
        </p:spPr>
      </p:pic>
      <p:cxnSp>
        <p:nvCxnSpPr>
          <p:cNvPr id="19" name="肘形连接符 18"/>
          <p:cNvCxnSpPr>
            <a:endCxn id="18" idx="1"/>
          </p:cNvCxnSpPr>
          <p:nvPr/>
        </p:nvCxnSpPr>
        <p:spPr>
          <a:xfrm rot="16200000">
            <a:off x="5131803" y="1599819"/>
            <a:ext cx="1775460" cy="1205230"/>
          </a:xfrm>
          <a:prstGeom prst="bentConnector2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892166" y="1948532"/>
            <a:ext cx="4470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baseline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：</a:t>
            </a:r>
          </a:p>
          <a:p>
            <a:pPr indent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阳性召回率：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40%-60%</a:t>
            </a:r>
          </a:p>
          <a:p>
            <a:pPr indent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总正确率：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80%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左右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1911" y="5045015"/>
            <a:ext cx="1092200" cy="1219200"/>
          </a:xfrm>
          <a:prstGeom prst="rect">
            <a:avLst/>
          </a:prstGeom>
        </p:spPr>
      </p:pic>
      <p:cxnSp>
        <p:nvCxnSpPr>
          <p:cNvPr id="22" name="肘形连接符 21"/>
          <p:cNvCxnSpPr>
            <a:endCxn id="21" idx="1"/>
          </p:cNvCxnSpPr>
          <p:nvPr/>
        </p:nvCxnSpPr>
        <p:spPr>
          <a:xfrm>
            <a:off x="5645561" y="5120580"/>
            <a:ext cx="1276350" cy="534035"/>
          </a:xfrm>
          <a:prstGeom prst="bentConnector3">
            <a:avLst>
              <a:gd name="adj1" fmla="val 5005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1" idx="3"/>
          </p:cNvCxnSpPr>
          <p:nvPr/>
        </p:nvCxnSpPr>
        <p:spPr>
          <a:xfrm flipV="1">
            <a:off x="8014111" y="5645725"/>
            <a:ext cx="1737360" cy="88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1471" y="5165665"/>
            <a:ext cx="844550" cy="977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71" y="2996042"/>
            <a:ext cx="5446823" cy="19093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4440" y="4406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汉仪菱心体简" panose="02010609000101010101" charset="-122"/>
                <a:ea typeface="汉仪菱心体简" panose="02010609000101010101" charset="-122"/>
                <a:cs typeface="HarmonyOS Sans SC Medium" panose="00000500000000000000" charset="-122"/>
              </a:defRPr>
            </a:lvl1pPr>
          </a:lstStyle>
          <a:p>
            <a:r>
              <a:rPr lang="zh-CN" altLang="en-US" dirty="0"/>
              <a:t>技术路线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2770" y="351155"/>
            <a:ext cx="2832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</a:rPr>
              <a:t>3</a:t>
            </a:r>
          </a:p>
        </p:txBody>
      </p:sp>
      <p:sp>
        <p:nvSpPr>
          <p:cNvPr id="28" name="椭圆 27"/>
          <p:cNvSpPr/>
          <p:nvPr/>
        </p:nvSpPr>
        <p:spPr>
          <a:xfrm>
            <a:off x="516890" y="422275"/>
            <a:ext cx="639445" cy="639445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651885" y="640080"/>
            <a:ext cx="7915275" cy="0"/>
          </a:xfrm>
          <a:prstGeom prst="line">
            <a:avLst/>
          </a:prstGeom>
          <a:ln w="12700" cmpd="sng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1567160" y="550545"/>
            <a:ext cx="178435" cy="178435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06" name="TextBox 11"/>
          <p:cNvSpPr/>
          <p:nvPr/>
        </p:nvSpPr>
        <p:spPr>
          <a:xfrm>
            <a:off x="386080" y="1402080"/>
            <a:ext cx="4816475" cy="36874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结合基础的分割模型，在少样本训练下为输入的稀疏数据提供进一步的分割知识。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挑选关键片段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，计算其他片段和关键片段的相关性。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结合前处理得到的关键片段和其他片段的相似性，输入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图像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文本预训练模型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，得到一个诊断结果。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结合诊断结果和关键帧，通过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医疗大模型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为医护人员输出诊断建议和诊断结果。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4.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基于此模型开发出一个诊断平台，能通过输入输出数据不断优化模型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armonyOS Sans SC Medium" panose="00000500000000000000" charset="-122"/>
                <a:sym typeface="HarmonyOS Sans SC Medium" panose="00000500000000000000" charset="-122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212090" y="1061720"/>
            <a:ext cx="5349875" cy="519049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HarmonyOS Sans SC Medium" panose="000005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965" y="1402080"/>
            <a:ext cx="6485890" cy="43681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jb3VudCI6MiwiaGRpZCI6IjJjMTc2ODc5YjgyZjhmMzFhMmQ3ZDgwNDFiNDU3Yjg3IiwidXNlckNvdW50IjoxfQ=="/>
  <p:tag name="KSO_DOCER_TEMPLATE_OPEN_ONCE_MARK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03.09409448818897,&quot;left&quot;:100.30960629921256,&quot;top&quot;:102.10015748031495,&quot;width&quot;:337.732440944881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03.09409448818897,&quot;left&quot;:100.30960629921256,&quot;top&quot;:102.10015748031495,&quot;width&quot;:337.732440944881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03.09409448818897,&quot;left&quot;:100.30960629921256,&quot;top&quot;:102.10015748031495,&quot;width&quot;:337.732440944881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03.09409448818897,&quot;left&quot;:100.30960629921256,&quot;top&quot;:102.10015748031495,&quot;width&quot;:337.732440944881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03.09409448818897,&quot;left&quot;:100.30960629921256,&quot;top&quot;:102.10015748031495,&quot;width&quot;:337.7324409448819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03.09409448818897,&quot;left&quot;:100.30960629921256,&quot;top&quot;:102.10015748031495,&quot;width&quot;:337.7324409448819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05,&quot;left&quot;:116.05,&quot;top&quot;:232.4,&quot;width&quot;:605.85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9968503937007,&quot;left&quot;:194.90937007874015,&quot;top&quot;:195.5,&quot;width&quot;:577.6390551181103}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609</Words>
  <Application>Microsoft Office PowerPoint</Application>
  <PresentationFormat>宽屏</PresentationFormat>
  <Paragraphs>93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HarmonyOS Sans SC Medium</vt:lpstr>
      <vt:lpstr>仿宋_GB2312</vt:lpstr>
      <vt:lpstr>汉仪菱心体简</vt:lpstr>
      <vt:lpstr>微软雅黑</vt:lpstr>
      <vt:lpstr>Arial</vt:lpstr>
      <vt:lpstr>Times New Roman</vt:lpstr>
      <vt:lpstr>Wingdings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</dc:title>
  <dc:creator>第一PPT</dc:creator>
  <cp:keywords>www.1ppt.com</cp:keywords>
  <dc:description>www.1ppt.com</dc:description>
  <cp:lastModifiedBy>asus</cp:lastModifiedBy>
  <cp:revision>279</cp:revision>
  <dcterms:created xsi:type="dcterms:W3CDTF">2019-06-19T02:08:00Z</dcterms:created>
  <dcterms:modified xsi:type="dcterms:W3CDTF">2024-12-24T06:59:55Z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AA1876F675104AF99D21BE5099914C9B_13</vt:lpwstr>
  </property>
  <property fmtid="{D5CDD505-2E9C-101B-9397-08002B2CF9AE}" pid="3" name="KSOProductBuildVer">
    <vt:lpwstr>2052-12.1.0.19302</vt:lpwstr>
  </property>
  <property fmtid="{D5CDD505-2E9C-101B-9397-08002B2CF9AE}" pid="4" name="KSOTemplateUUID">
    <vt:lpwstr>v1.0_mb_mfwLk3hOvbiWzIBMcXwQ6w==</vt:lpwstr>
  </property>
</Properties>
</file>